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5.png" ContentType="image/png"/>
  <Override PartName="/ppt/media/image4.png" ContentType="image/png"/>
  <Override PartName="/ppt/media/image3.png" ContentType="image/png"/>
  <Override PartName="/ppt/media/image1.png" ContentType="image/png"/>
  <Override PartName="/ppt/media/image2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15" descr=""/>
          <p:cNvPicPr/>
          <p:nvPr/>
        </p:nvPicPr>
        <p:blipFill>
          <a:blip r:embed="rId2"/>
          <a:stretch/>
        </p:blipFill>
        <p:spPr>
          <a:xfrm>
            <a:off x="365040" y="776160"/>
            <a:ext cx="8454240" cy="489960"/>
          </a:xfrm>
          <a:prstGeom prst="rect">
            <a:avLst/>
          </a:prstGeom>
          <a:ln>
            <a:noFill/>
          </a:ln>
        </p:spPr>
      </p:pic>
      <p:sp>
        <p:nvSpPr>
          <p:cNvPr id="1" name="CustomShape 1" hidden="1"/>
          <p:cNvSpPr/>
          <p:nvPr/>
        </p:nvSpPr>
        <p:spPr>
          <a:xfrm>
            <a:off x="333720" y="6219720"/>
            <a:ext cx="11559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>
              <a:lnSpc>
                <a:spcPct val="100000"/>
              </a:lnSpc>
            </a:pPr>
            <a:r>
              <a:rPr b="1" lang="en-CA" sz="4000" spc="-1" strike="noStrike">
                <a:solidFill>
                  <a:srgbClr val="44546a"/>
                </a:solidFill>
                <a:latin typeface="Times New Roman"/>
                <a:ea typeface="MS PGothic"/>
              </a:rPr>
              <a:t>OGC</a:t>
            </a:r>
            <a:endParaRPr b="0" lang="en-CA" sz="4000" spc="-1" strike="noStrike">
              <a:latin typeface="Arial"/>
            </a:endParaRPr>
          </a:p>
        </p:txBody>
      </p:sp>
      <p:sp>
        <p:nvSpPr>
          <p:cNvPr id="2" name="CustomShape 2" hidden="1"/>
          <p:cNvSpPr/>
          <p:nvPr/>
        </p:nvSpPr>
        <p:spPr>
          <a:xfrm>
            <a:off x="1498680" y="6270480"/>
            <a:ext cx="92880" cy="2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45000" bIns="45000"/>
          <a:p>
            <a:pPr>
              <a:lnSpc>
                <a:spcPct val="100000"/>
              </a:lnSpc>
            </a:pPr>
            <a:r>
              <a:rPr b="1" lang="en-CA" sz="1000" spc="-1" strike="noStrike">
                <a:solidFill>
                  <a:srgbClr val="44546a"/>
                </a:solidFill>
                <a:latin typeface="Arial"/>
                <a:ea typeface="MS PGothic"/>
              </a:rPr>
              <a:t>®</a:t>
            </a:r>
            <a:endParaRPr b="0" lang="en-CA" sz="1000" spc="-1" strike="noStrike">
              <a:latin typeface="Arial"/>
            </a:endParaRPr>
          </a:p>
        </p:txBody>
      </p:sp>
      <p:sp>
        <p:nvSpPr>
          <p:cNvPr id="3" name="CustomShape 3"/>
          <p:cNvSpPr/>
          <p:nvPr/>
        </p:nvSpPr>
        <p:spPr>
          <a:xfrm>
            <a:off x="8739360" y="214200"/>
            <a:ext cx="73800" cy="21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45000" bIns="45000"/>
          <a:p>
            <a:pPr>
              <a:lnSpc>
                <a:spcPct val="100000"/>
              </a:lnSpc>
            </a:pPr>
            <a:r>
              <a:rPr b="1" lang="en-CA" sz="800" spc="-1" strike="noStrike">
                <a:solidFill>
                  <a:srgbClr val="ffffff"/>
                </a:solidFill>
                <a:latin typeface="Arial"/>
                <a:ea typeface="MS PGothic"/>
              </a:rPr>
              <a:t>®</a:t>
            </a:r>
            <a:endParaRPr b="0" lang="en-CA" sz="800" spc="-1" strike="noStrike">
              <a:latin typeface="Arial"/>
            </a:endParaRPr>
          </a:p>
        </p:txBody>
      </p:sp>
      <p:pic>
        <p:nvPicPr>
          <p:cNvPr id="4" name="Picture 10" descr=""/>
          <p:cNvPicPr/>
          <p:nvPr/>
        </p:nvPicPr>
        <p:blipFill>
          <a:blip r:embed="rId3"/>
          <a:stretch/>
        </p:blipFill>
        <p:spPr>
          <a:xfrm>
            <a:off x="0" y="0"/>
            <a:ext cx="9143280" cy="2247120"/>
          </a:xfrm>
          <a:prstGeom prst="rect">
            <a:avLst/>
          </a:prstGeom>
          <a:ln>
            <a:noFill/>
          </a:ln>
        </p:spPr>
      </p:pic>
      <p:pic>
        <p:nvPicPr>
          <p:cNvPr id="5" name="Picture 11" descr=""/>
          <p:cNvPicPr/>
          <p:nvPr/>
        </p:nvPicPr>
        <p:blipFill>
          <a:blip r:embed="rId4"/>
          <a:stretch/>
        </p:blipFill>
        <p:spPr>
          <a:xfrm>
            <a:off x="380880" y="6095880"/>
            <a:ext cx="1380240" cy="608760"/>
          </a:xfrm>
          <a:prstGeom prst="rect">
            <a:avLst/>
          </a:prstGeom>
          <a:ln>
            <a:noFill/>
          </a:ln>
        </p:spPr>
      </p:pic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2840" cy="6850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CA" sz="1800" spc="-1" strike="noStrike">
                <a:latin typeface="Arial"/>
              </a:rPr>
              <a:t>Click to edit the title text format</a:t>
            </a:r>
            <a:endParaRPr b="0" lang="en-CA" sz="1800" spc="-1" strike="noStrike">
              <a:latin typeface="Arial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Click to edit the outline text format</a:t>
            </a:r>
            <a:endParaRPr b="0" lang="en-C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800" spc="-1" strike="noStrike">
                <a:latin typeface="Arial"/>
              </a:rPr>
              <a:t>Second Outline Level</a:t>
            </a:r>
            <a:endParaRPr b="0" lang="en-C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Third Outline Level</a:t>
            </a:r>
            <a:endParaRPr b="0" lang="en-C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000" spc="-1" strike="noStrike">
                <a:latin typeface="Arial"/>
              </a:rPr>
              <a:t>Fourth Outline Level</a:t>
            </a:r>
            <a:endParaRPr b="0" lang="en-C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Fifth Outline Level</a:t>
            </a:r>
            <a:endParaRPr b="0" lang="en-C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Sixth Outline Level</a:t>
            </a:r>
            <a:endParaRPr b="0" lang="en-C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Seventh Outline Level</a:t>
            </a:r>
            <a:endParaRPr b="0" lang="en-C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15" descr=""/>
          <p:cNvPicPr/>
          <p:nvPr/>
        </p:nvPicPr>
        <p:blipFill>
          <a:blip r:embed="rId2"/>
          <a:stretch/>
        </p:blipFill>
        <p:spPr>
          <a:xfrm>
            <a:off x="365040" y="776160"/>
            <a:ext cx="8454240" cy="489960"/>
          </a:xfrm>
          <a:prstGeom prst="rect">
            <a:avLst/>
          </a:prstGeom>
          <a:ln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333720" y="6219720"/>
            <a:ext cx="11559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>
              <a:lnSpc>
                <a:spcPct val="100000"/>
              </a:lnSpc>
            </a:pPr>
            <a:r>
              <a:rPr b="1" lang="en-CA" sz="4000" spc="-1" strike="noStrike">
                <a:solidFill>
                  <a:srgbClr val="44546a"/>
                </a:solidFill>
                <a:latin typeface="Times New Roman"/>
                <a:ea typeface="MS PGothic"/>
              </a:rPr>
              <a:t>OGC</a:t>
            </a:r>
            <a:endParaRPr b="0" lang="en-CA" sz="4000" spc="-1" strike="noStrike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1498680" y="6270480"/>
            <a:ext cx="92880" cy="2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45000" bIns="45000"/>
          <a:p>
            <a:pPr>
              <a:lnSpc>
                <a:spcPct val="100000"/>
              </a:lnSpc>
            </a:pPr>
            <a:r>
              <a:rPr b="1" lang="en-CA" sz="1000" spc="-1" strike="noStrike">
                <a:solidFill>
                  <a:srgbClr val="44546a"/>
                </a:solidFill>
                <a:latin typeface="Arial"/>
                <a:ea typeface="MS PGothic"/>
              </a:rPr>
              <a:t>®</a:t>
            </a:r>
            <a:endParaRPr b="0" lang="en-CA" sz="10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CA" sz="4400" spc="-1" strike="noStrike">
                <a:latin typeface="Arial"/>
              </a:rPr>
              <a:t>Click to edit the title text format</a:t>
            </a:r>
            <a:endParaRPr b="0" lang="en-CA" sz="4400" spc="-1" strike="noStrike"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Click to edit the outline text format</a:t>
            </a:r>
            <a:endParaRPr b="0" lang="en-C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800" spc="-1" strike="noStrike">
                <a:latin typeface="Arial"/>
              </a:rPr>
              <a:t>Second Outline Level</a:t>
            </a:r>
            <a:endParaRPr b="0" lang="en-C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Third Outline Level</a:t>
            </a:r>
            <a:endParaRPr b="0" lang="en-C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000" spc="-1" strike="noStrike">
                <a:latin typeface="Arial"/>
              </a:rPr>
              <a:t>Fourth Outline Level</a:t>
            </a:r>
            <a:endParaRPr b="0" lang="en-C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Fifth Outline Level</a:t>
            </a:r>
            <a:endParaRPr b="0" lang="en-C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Sixth Outline Level</a:t>
            </a:r>
            <a:endParaRPr b="0" lang="en-C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Seventh Outline Level</a:t>
            </a:r>
            <a:endParaRPr b="0" lang="en-C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762120" y="3276720"/>
            <a:ext cx="77716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90000"/>
              </a:lnSpc>
            </a:pPr>
            <a:r>
              <a:rPr b="0" lang="en-CA" sz="4000" spc="-1" strike="noStrike">
                <a:solidFill>
                  <a:srgbClr val="092e5c"/>
                </a:solidFill>
                <a:latin typeface="Arial Black"/>
                <a:ea typeface="MS PGothic"/>
              </a:rPr>
              <a:t>WMTS Vector Tiles Extension</a:t>
            </a:r>
            <a:br/>
            <a:r>
              <a:rPr b="0" lang="en-CA" sz="4000" spc="-1" strike="noStrike">
                <a:solidFill>
                  <a:srgbClr val="092e5c"/>
                </a:solidFill>
                <a:latin typeface="Arial Black"/>
                <a:ea typeface="MS PGothic"/>
              </a:rPr>
              <a:t>Engineering Report</a:t>
            </a:r>
            <a:br/>
            <a:r>
              <a:rPr b="0" lang="en-CA" sz="4000" spc="-1" strike="noStrike">
                <a:solidFill>
                  <a:srgbClr val="092e5c"/>
                </a:solidFill>
                <a:latin typeface="Arial Black"/>
                <a:ea typeface="MS PGothic"/>
              </a:rPr>
              <a:t>(OGC 18-083)</a:t>
            </a:r>
            <a:endParaRPr b="0" lang="en-CA" sz="40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447920" y="4572000"/>
            <a:ext cx="6400080" cy="1370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en-CA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b="0" lang="en-CA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b="0" lang="en-CA" sz="1800" spc="-1" strike="noStrike">
                <a:solidFill>
                  <a:srgbClr val="092e5c"/>
                </a:solidFill>
                <a:latin typeface="Arial"/>
                <a:ea typeface="MS PGothic"/>
              </a:rPr>
              <a:t>WMTS SWG</a:t>
            </a:r>
            <a:endParaRPr b="0" lang="en-CA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b="0" lang="en-CA" sz="1800" spc="-1" strike="noStrike">
                <a:solidFill>
                  <a:srgbClr val="092e5c"/>
                </a:solidFill>
                <a:latin typeface="Arial"/>
                <a:ea typeface="MS PGothic"/>
              </a:rPr>
              <a:t>Panagiotis (Peter) A. Vretanos</a:t>
            </a:r>
            <a:endParaRPr b="0" lang="en-CA" sz="1800" spc="-1" strike="noStrike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3009960" y="6400800"/>
            <a:ext cx="3276000" cy="304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2018 Open Geospatial Consortium</a:t>
            </a:r>
            <a:endParaRPr b="0" lang="en-CA" sz="900" spc="-1" strike="noStrike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4724280" y="1253880"/>
            <a:ext cx="913680" cy="913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5"/>
          <p:cNvSpPr/>
          <p:nvPr/>
        </p:nvSpPr>
        <p:spPr>
          <a:xfrm>
            <a:off x="6782400" y="1859400"/>
            <a:ext cx="913680" cy="913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231840" y="136440"/>
            <a:ext cx="8682840" cy="685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90000"/>
              </a:lnSpc>
            </a:pPr>
            <a:r>
              <a:rPr b="0" lang="en-CA" sz="3200" spc="-1" strike="noStrike">
                <a:solidFill>
                  <a:srgbClr val="092e5c"/>
                </a:solidFill>
                <a:latin typeface="Arial"/>
                <a:ea typeface="MS PGothic"/>
              </a:rPr>
              <a:t>Vector Tiles Pilot (VTP)</a:t>
            </a:r>
            <a:endParaRPr b="0" lang="en-CA" sz="32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45960" y="1279440"/>
            <a:ext cx="8457480" cy="489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33280" indent="-232560">
              <a:lnSpc>
                <a:spcPct val="100000"/>
              </a:lnSpc>
              <a:spcBef>
                <a:spcPts val="561"/>
              </a:spcBef>
              <a:buClr>
                <a:srgbClr val="092e5c"/>
              </a:buClr>
              <a:buFont typeface="Symbol"/>
              <a:buChar char=""/>
            </a:pPr>
            <a:r>
              <a:rPr b="0" lang="en-CA" sz="2400" spc="-1" strike="noStrike">
                <a:solidFill>
                  <a:srgbClr val="44546a"/>
                </a:solidFill>
                <a:latin typeface="Arial"/>
                <a:ea typeface="MS PGothic"/>
              </a:rPr>
              <a:t>This ER described the work done by participants during the Vector Tiles Pilot (VTP) to add Mapbox and GeoJSON vector tile support the WMTS.</a:t>
            </a:r>
            <a:endParaRPr b="0" lang="en-CA" sz="2400" spc="-1" strike="noStrike">
              <a:latin typeface="Arial"/>
            </a:endParaRPr>
          </a:p>
          <a:p>
            <a:pPr marL="233280" indent="-232560">
              <a:lnSpc>
                <a:spcPct val="100000"/>
              </a:lnSpc>
              <a:spcBef>
                <a:spcPts val="561"/>
              </a:spcBef>
              <a:buClr>
                <a:srgbClr val="092e5c"/>
              </a:buClr>
              <a:buFont typeface="Symbol"/>
              <a:buChar char=""/>
            </a:pPr>
            <a:r>
              <a:rPr b="0" lang="en-CA" sz="2400" spc="-1" strike="noStrike">
                <a:solidFill>
                  <a:srgbClr val="44546a"/>
                </a:solidFill>
                <a:latin typeface="Arial"/>
                <a:ea typeface="MS PGothic"/>
              </a:rPr>
              <a:t>Vector tiles optimize the delivering vector data over the web to create maps.</a:t>
            </a:r>
            <a:endParaRPr b="0" lang="en-CA" sz="2400" spc="-1" strike="noStrike">
              <a:latin typeface="Arial"/>
            </a:endParaRPr>
          </a:p>
          <a:p>
            <a:pPr marL="233280" indent="-232560">
              <a:lnSpc>
                <a:spcPct val="100000"/>
              </a:lnSpc>
              <a:spcBef>
                <a:spcPts val="561"/>
              </a:spcBef>
              <a:buClr>
                <a:srgbClr val="092e5c"/>
              </a:buClr>
              <a:buFont typeface="Symbol"/>
              <a:buChar char=""/>
            </a:pPr>
            <a:r>
              <a:rPr b="0" lang="en-CA" sz="2400" spc="-1" strike="noStrike">
                <a:solidFill>
                  <a:srgbClr val="44546a"/>
                </a:solidFill>
                <a:latin typeface="Arial"/>
                <a:ea typeface="MS PGothic"/>
              </a:rPr>
              <a:t>A vector tile is a half-rendered representation of the data that is transmitted to the client (perhaps with properties) where it can be styled and rendered using modern tools.</a:t>
            </a:r>
            <a:endParaRPr b="0" lang="en-CA" sz="2400" spc="-1" strike="noStrike">
              <a:latin typeface="Arial"/>
            </a:endParaRPr>
          </a:p>
          <a:p>
            <a:pPr marL="233280" indent="-232560">
              <a:lnSpc>
                <a:spcPct val="100000"/>
              </a:lnSpc>
              <a:spcBef>
                <a:spcPts val="561"/>
              </a:spcBef>
              <a:buClr>
                <a:srgbClr val="092e5c"/>
              </a:buClr>
              <a:buFont typeface="Symbol"/>
              <a:buChar char=""/>
            </a:pPr>
            <a:r>
              <a:rPr b="0" lang="en-CA" sz="2400" spc="-1" strike="noStrike">
                <a:solidFill>
                  <a:srgbClr val="44546a"/>
                </a:solidFill>
                <a:latin typeface="Arial"/>
                <a:ea typeface="MS PGothic"/>
              </a:rPr>
              <a:t>During the pilot is was shown that extending WMTS was very straight forward since WMTS is already designed to handle tiles.</a:t>
            </a:r>
            <a:endParaRPr b="0" lang="en-CA" sz="2400" spc="-1" strike="noStrike">
              <a:latin typeface="Arial"/>
            </a:endParaRPr>
          </a:p>
          <a:p>
            <a:pPr marL="233280" indent="-232560">
              <a:lnSpc>
                <a:spcPct val="100000"/>
              </a:lnSpc>
              <a:spcBef>
                <a:spcPts val="561"/>
              </a:spcBef>
              <a:buClr>
                <a:srgbClr val="092e5c"/>
              </a:buClr>
              <a:buFont typeface="Symbol"/>
              <a:buChar char=""/>
            </a:pPr>
            <a:r>
              <a:rPr b="0" lang="en-CA" sz="2400" spc="-1" strike="noStrike">
                <a:solidFill>
                  <a:srgbClr val="44546a"/>
                </a:solidFill>
                <a:latin typeface="Arial"/>
                <a:ea typeface="MS PGothic"/>
              </a:rPr>
              <a:t>The SWG most directly related to with work are the WMS SWG (responsible for WMTS) and SLD SWG.</a:t>
            </a:r>
            <a:endParaRPr b="0" lang="en-CA" sz="2400" spc="-1" strike="noStrike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2973240" y="6553080"/>
            <a:ext cx="3199680" cy="227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2018 Open Geospatial Consortium</a:t>
            </a:r>
            <a:endParaRPr b="0" lang="en-CA" sz="9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231840" y="136440"/>
            <a:ext cx="8682840" cy="685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90000"/>
              </a:lnSpc>
            </a:pPr>
            <a:r>
              <a:rPr b="0" lang="en-CA" sz="3200" spc="-1" strike="noStrike">
                <a:solidFill>
                  <a:srgbClr val="092e5c"/>
                </a:solidFill>
                <a:latin typeface="Arial"/>
                <a:ea typeface="MS PGothic"/>
              </a:rPr>
              <a:t>Description of change to WMTS</a:t>
            </a:r>
            <a:endParaRPr b="0" lang="en-CA" sz="32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345960" y="1376280"/>
            <a:ext cx="8457480" cy="114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33280" indent="-232560">
              <a:lnSpc>
                <a:spcPct val="100000"/>
              </a:lnSpc>
              <a:spcBef>
                <a:spcPts val="561"/>
              </a:spcBef>
              <a:buClr>
                <a:srgbClr val="092e5c"/>
              </a:buClr>
              <a:buFont typeface="Symbol"/>
              <a:buChar char=""/>
            </a:pPr>
            <a:r>
              <a:rPr b="0" lang="en-CA" sz="2200" spc="-1" strike="noStrike">
                <a:solidFill>
                  <a:srgbClr val="44546a"/>
                </a:solidFill>
                <a:latin typeface="Arial"/>
                <a:ea typeface="MS PGothic"/>
              </a:rPr>
              <a:t>The design of WMTS was already well suited for handling tiles and no changes were necessary to the WMTS specification.</a:t>
            </a:r>
            <a:endParaRPr b="0" lang="en-CA" sz="2200" spc="-1" strike="noStrike">
              <a:latin typeface="Arial"/>
            </a:endParaRPr>
          </a:p>
          <a:p>
            <a:pPr marL="233280" indent="-232560">
              <a:lnSpc>
                <a:spcPct val="100000"/>
              </a:lnSpc>
              <a:spcBef>
                <a:spcPts val="561"/>
              </a:spcBef>
              <a:buClr>
                <a:srgbClr val="092e5c"/>
              </a:buClr>
              <a:buFont typeface="Symbol"/>
              <a:buChar char=""/>
            </a:pPr>
            <a:r>
              <a:rPr b="0" lang="en-CA" sz="2200" spc="-1" strike="noStrike">
                <a:solidFill>
                  <a:srgbClr val="44546a"/>
                </a:solidFill>
                <a:latin typeface="Arial"/>
                <a:ea typeface="MS PGothic"/>
              </a:rPr>
              <a:t>The primary changes required were:</a:t>
            </a:r>
            <a:endParaRPr b="0" lang="en-CA" sz="22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CA" sz="2200" spc="-1" strike="noStrike">
                <a:solidFill>
                  <a:srgbClr val="44546a"/>
                </a:solidFill>
                <a:latin typeface="Arial"/>
                <a:ea typeface="MS PGothic"/>
              </a:rPr>
              <a:t>Extend the servers’ to generate Mapbox Vector Tiles (MVT) and GeoJSON Vector Tiles (JVT)</a:t>
            </a:r>
            <a:endParaRPr b="0" lang="en-CA" sz="2200" spc="-1" strike="noStrike">
              <a:latin typeface="Arial"/>
            </a:endParaRPr>
          </a:p>
          <a:p>
            <a:pPr lvl="2" marL="1296000" indent="-28764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200" spc="-1" strike="noStrike">
                <a:solidFill>
                  <a:srgbClr val="44546a"/>
                </a:solidFill>
                <a:latin typeface="Arial"/>
                <a:ea typeface="MS PGothic"/>
              </a:rPr>
              <a:t>integrating code to support Google’s protobuf encoding requirements</a:t>
            </a:r>
            <a:endParaRPr b="0" lang="en-CA" sz="2200" spc="-1" strike="noStrike">
              <a:latin typeface="Arial"/>
            </a:endParaRPr>
          </a:p>
          <a:p>
            <a:pPr lvl="2" marL="1296000" indent="-28764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200" spc="-1" strike="noStrike">
                <a:solidFill>
                  <a:srgbClr val="44546a"/>
                </a:solidFill>
                <a:latin typeface="Arial"/>
                <a:ea typeface="MS PGothic"/>
              </a:rPr>
              <a:t>Implementing the generation of MVTs as per the MapBox Vector Tile specification</a:t>
            </a:r>
            <a:endParaRPr b="0" lang="en-CA" sz="22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CA" sz="2200" spc="-1" strike="noStrike">
                <a:solidFill>
                  <a:srgbClr val="44546a"/>
                </a:solidFill>
                <a:latin typeface="Arial"/>
                <a:ea typeface="MS PGothic"/>
              </a:rPr>
              <a:t>Advertise that the vector tiles data is offered as another available tile format in the servers’ capabilities</a:t>
            </a:r>
            <a:endParaRPr b="0" lang="en-CA" sz="22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231840" y="136440"/>
            <a:ext cx="8682840" cy="685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90000"/>
              </a:lnSpc>
            </a:pPr>
            <a:r>
              <a:rPr b="0" lang="en-CA" sz="3200" spc="-1" strike="noStrike">
                <a:solidFill>
                  <a:srgbClr val="092e5c"/>
                </a:solidFill>
                <a:latin typeface="Arial"/>
                <a:ea typeface="MS PGothic"/>
              </a:rPr>
              <a:t>Pilot Results</a:t>
            </a:r>
            <a:endParaRPr b="0" lang="en-CA" sz="3200" spc="-1" strike="noStrike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45960" y="1376280"/>
            <a:ext cx="8457480" cy="114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33280" indent="-232560">
              <a:lnSpc>
                <a:spcPct val="100000"/>
              </a:lnSpc>
              <a:spcBef>
                <a:spcPts val="561"/>
              </a:spcBef>
              <a:buClr>
                <a:srgbClr val="092e5c"/>
              </a:buClr>
              <a:buFont typeface="Symbol"/>
              <a:buChar char=""/>
            </a:pPr>
            <a:r>
              <a:rPr b="0" lang="en-CA" sz="2400" spc="-1" strike="noStrike">
                <a:solidFill>
                  <a:srgbClr val="44546a"/>
                </a:solidFill>
                <a:latin typeface="Arial"/>
                <a:ea typeface="MS PGothic"/>
              </a:rPr>
              <a:t>This following table illustrates the successful TIEs performed between client and server providers during the pilot.</a:t>
            </a:r>
            <a:endParaRPr b="0" lang="en-CA" sz="2400" spc="-1" strike="noStrike">
              <a:latin typeface="Arial"/>
            </a:endParaRPr>
          </a:p>
        </p:txBody>
      </p:sp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658080" y="2664000"/>
            <a:ext cx="8053560" cy="2519640"/>
          </a:xfrm>
          <a:prstGeom prst="rect">
            <a:avLst/>
          </a:prstGeom>
          <a:ln>
            <a:noFill/>
          </a:ln>
        </p:spPr>
      </p:pic>
      <p:sp>
        <p:nvSpPr>
          <p:cNvPr id="98" name="CustomShape 3"/>
          <p:cNvSpPr/>
          <p:nvPr/>
        </p:nvSpPr>
        <p:spPr>
          <a:xfrm>
            <a:off x="324000" y="5336280"/>
            <a:ext cx="8457480" cy="927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33280" indent="-232560">
              <a:lnSpc>
                <a:spcPct val="100000"/>
              </a:lnSpc>
              <a:spcBef>
                <a:spcPts val="561"/>
              </a:spcBef>
              <a:buClr>
                <a:srgbClr val="092e5c"/>
              </a:buClr>
              <a:buFont typeface="Symbol"/>
              <a:buChar char=""/>
            </a:pPr>
            <a:r>
              <a:rPr b="0" lang="en-CA" sz="2400" spc="-1" strike="noStrike">
                <a:solidFill>
                  <a:srgbClr val="44546a"/>
                </a:solidFill>
                <a:latin typeface="Arial"/>
                <a:ea typeface="MS PGothic"/>
              </a:rPr>
              <a:t>An abstract test suite was also developed during the pilot.</a:t>
            </a:r>
            <a:endParaRPr b="0" lang="en-CA" sz="24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56049</TotalTime>
  <Application>LibreOffice/6.0.6.2$Linux_X86_64 LibreOffice_project/00$Build-2</Application>
  <Words>380</Words>
  <Paragraphs>47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2015-09-08T23:47:11Z</dcterms:created>
  <dc:creator>Scott Simmons</dc:creator>
  <dc:description/>
  <dc:language>en-CA</dc:language>
  <cp:lastModifiedBy/>
  <cp:lastPrinted>2003-02-03T21:59:32Z</cp:lastPrinted>
  <dcterms:modified xsi:type="dcterms:W3CDTF">2018-11-05T23:13:30Z</dcterms:modified>
  <cp:revision>114</cp:revision>
  <dc:subject>OGC TC/PC</dc:subject>
  <dc:title>Volunteered Geographic Information (VGI) Workshop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